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0" r:id="rId1"/>
  </p:sldMasterIdLst>
  <p:notesMasterIdLst>
    <p:notesMasterId r:id="rId9"/>
  </p:notesMasterIdLst>
  <p:sldIdLst>
    <p:sldId id="256" r:id="rId2"/>
    <p:sldId id="335" r:id="rId3"/>
    <p:sldId id="372" r:id="rId4"/>
    <p:sldId id="370" r:id="rId5"/>
    <p:sldId id="371" r:id="rId6"/>
    <p:sldId id="373" r:id="rId7"/>
    <p:sldId id="359" r:id="rId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3" autoAdjust="0"/>
    <p:restoredTop sz="94624" autoAdjust="0"/>
  </p:normalViewPr>
  <p:slideViewPr>
    <p:cSldViewPr>
      <p:cViewPr>
        <p:scale>
          <a:sx n="60" d="100"/>
          <a:sy n="60" d="100"/>
        </p:scale>
        <p:origin x="-1656" y="-2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86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939C81C-429A-4660-8A08-BAC2095E4459}" type="datetimeFigureOut">
              <a:rPr lang="en-US"/>
              <a:pPr>
                <a:defRPr/>
              </a:pPr>
              <a:t>4/6/2020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5DAA0DD-CA63-4319-B945-44A8A881633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pPr>
              <a:defRPr/>
            </a:pPr>
            <a:fld id="{4A4CAE77-B8B1-49B7-9986-23DC29B73BCB}" type="datetime1">
              <a:rPr lang="en-US" smtClean="0"/>
              <a:pPr>
                <a:defRPr/>
              </a:pPr>
              <a:t>4/6/2020</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29E3B3A6-35C4-4A4A-A93B-FEA2E3D83467}" type="slidenum">
              <a:rPr lang="en-US" smtClean="0"/>
              <a:pPr>
                <a:defRPr/>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pPr>
              <a:defRPr/>
            </a:pPr>
            <a:r>
              <a:rPr lang="en-US" smtClean="0"/>
              <a:t>Author:RK</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A60A15E1-6517-4DF2-87C5-84BAA2B375B7}" type="datetime1">
              <a:rPr lang="en-US" smtClean="0"/>
              <a:pPr>
                <a:defRPr/>
              </a:pPr>
              <a:t>4/6/2020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763F6D62-F023-421D-8A7E-B561A86F0A7E}"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1C1599A8-CEA0-4EA6-AEBF-68186F8EDCBB}" type="datetime1">
              <a:rPr lang="en-US" smtClean="0"/>
              <a:pPr>
                <a:defRPr/>
              </a:pPr>
              <a:t>4/6/2020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AFFF1EA8-75B9-4BFE-A5B1-639BA1B4E44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pPr>
              <a:defRPr/>
            </a:pPr>
            <a:fld id="{3A26468A-707D-43B7-A2A2-6F6E66C6416E}" type="datetime1">
              <a:rPr lang="en-US" smtClean="0"/>
              <a:pPr>
                <a:defRPr/>
              </a:pPr>
              <a:t>4/6/2020</a:t>
            </a:fld>
            <a:endParaRPr lang="en-US"/>
          </a:p>
        </p:txBody>
      </p:sp>
      <p:sp>
        <p:nvSpPr>
          <p:cNvPr id="5" name="Footer Placeholder 4"/>
          <p:cNvSpPr>
            <a:spLocks noGrp="1"/>
          </p:cNvSpPr>
          <p:nvPr>
            <p:ph type="ftr" sz="quarter" idx="11"/>
          </p:nvPr>
        </p:nvSpPr>
        <p:spPr/>
        <p:txBody>
          <a:bodyPr/>
          <a:lstStyle>
            <a:extLst/>
          </a:lstStyle>
          <a:p>
            <a:pPr>
              <a:defRPr/>
            </a:pPr>
            <a:r>
              <a:rPr lang="en-US" smtClean="0"/>
              <a:t>Author:RK</a:t>
            </a:r>
            <a:endParaRPr lang="en-US"/>
          </a:p>
        </p:txBody>
      </p:sp>
      <p:sp>
        <p:nvSpPr>
          <p:cNvPr id="6" name="Slide Number Placeholder 5"/>
          <p:cNvSpPr>
            <a:spLocks noGrp="1"/>
          </p:cNvSpPr>
          <p:nvPr>
            <p:ph type="sldNum" sz="quarter" idx="12"/>
          </p:nvPr>
        </p:nvSpPr>
        <p:spPr/>
        <p:txBody>
          <a:bodyPr/>
          <a:lstStyle>
            <a:extLst/>
          </a:lstStyle>
          <a:p>
            <a:pPr>
              <a:defRPr/>
            </a:pPr>
            <a:fld id="{FE88FBAD-9DA8-472F-839A-428AD1F4DEE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pPr>
              <a:defRPr/>
            </a:pPr>
            <a:fld id="{86442F78-5EBF-4453-A097-83F2C8DFCA84}" type="datetime1">
              <a:rPr lang="en-US" smtClean="0"/>
              <a:pPr>
                <a:defRPr/>
              </a:pPr>
              <a:t>4/6/2020</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30ECD9A4-5F66-4780-BB8E-330017FFA7D2}" type="slidenum">
              <a:rPr lang="en-US" smtClean="0"/>
              <a:pPr>
                <a:defRPr/>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pPr>
              <a:defRPr/>
            </a:pPr>
            <a:r>
              <a:rPr lang="en-US" smtClean="0"/>
              <a:t>Author:RK</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pPr>
              <a:defRPr/>
            </a:pPr>
            <a:fld id="{E7E1BEA8-81AC-4EAA-9B8B-C356D39A598C}" type="datetime1">
              <a:rPr lang="en-US" smtClean="0"/>
              <a:pPr>
                <a:defRPr/>
              </a:pPr>
              <a:t>4/6/2020</a:t>
            </a:fld>
            <a:endParaRPr lang="en-US"/>
          </a:p>
        </p:txBody>
      </p:sp>
      <p:sp>
        <p:nvSpPr>
          <p:cNvPr id="6" name="Footer Placeholder 5"/>
          <p:cNvSpPr>
            <a:spLocks noGrp="1"/>
          </p:cNvSpPr>
          <p:nvPr>
            <p:ph type="ftr" sz="quarter" idx="11"/>
          </p:nvPr>
        </p:nvSpPr>
        <p:spPr/>
        <p:txBody>
          <a:bodyPr/>
          <a:lstStyle>
            <a:extLst/>
          </a:lstStyle>
          <a:p>
            <a:pPr>
              <a:defRPr/>
            </a:pPr>
            <a:r>
              <a:rPr lang="en-US" smtClean="0"/>
              <a:t>Author:RK</a:t>
            </a:r>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pPr>
              <a:defRPr/>
            </a:pPr>
            <a:fld id="{51FE8A84-AF12-4731-A1E2-EE3C3AE8E11C}" type="slidenum">
              <a:rPr lang="en-US" smtClean="0"/>
              <a:pPr>
                <a:defRPr/>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pPr>
              <a:defRPr/>
            </a:pPr>
            <a:fld id="{0F274DF4-1E11-4BE5-94EE-68DC7FD66A04}" type="datetime1">
              <a:rPr lang="en-US" smtClean="0"/>
              <a:pPr>
                <a:defRPr/>
              </a:pPr>
              <a:t>4/6/2020</a:t>
            </a:fld>
            <a:endParaRPr lang="en-US"/>
          </a:p>
        </p:txBody>
      </p:sp>
      <p:sp>
        <p:nvSpPr>
          <p:cNvPr id="8" name="Footer Placeholder 7"/>
          <p:cNvSpPr>
            <a:spLocks noGrp="1"/>
          </p:cNvSpPr>
          <p:nvPr>
            <p:ph type="ftr" sz="quarter" idx="11"/>
          </p:nvPr>
        </p:nvSpPr>
        <p:spPr/>
        <p:txBody>
          <a:bodyPr/>
          <a:lstStyle>
            <a:extLst/>
          </a:lstStyle>
          <a:p>
            <a:pPr>
              <a:defRPr/>
            </a:pPr>
            <a:r>
              <a:rPr lang="en-US" smtClean="0"/>
              <a:t>Author:RK</a:t>
            </a:r>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pPr>
              <a:defRPr/>
            </a:pPr>
            <a:fld id="{7E74873D-DF26-421D-BB7D-2443FD85D712}"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pPr>
              <a:defRPr/>
            </a:pPr>
            <a:fld id="{95305D4A-26BC-4003-A6BB-1FE483E62D74}" type="datetime1">
              <a:rPr lang="en-US" smtClean="0"/>
              <a:pPr>
                <a:defRPr/>
              </a:pPr>
              <a:t>4/6/2020</a:t>
            </a:fld>
            <a:endParaRPr lang="en-US"/>
          </a:p>
        </p:txBody>
      </p:sp>
      <p:sp>
        <p:nvSpPr>
          <p:cNvPr id="4" name="Footer Placeholder 3"/>
          <p:cNvSpPr>
            <a:spLocks noGrp="1"/>
          </p:cNvSpPr>
          <p:nvPr>
            <p:ph type="ftr" sz="quarter" idx="11"/>
          </p:nvPr>
        </p:nvSpPr>
        <p:spPr/>
        <p:txBody>
          <a:bodyPr/>
          <a:lstStyle>
            <a:extLst/>
          </a:lstStyle>
          <a:p>
            <a:pPr>
              <a:defRPr/>
            </a:pPr>
            <a:r>
              <a:rPr lang="en-US" smtClean="0"/>
              <a:t>Author:RK</a:t>
            </a:r>
            <a:endParaRPr lang="en-US"/>
          </a:p>
        </p:txBody>
      </p:sp>
      <p:sp>
        <p:nvSpPr>
          <p:cNvPr id="5" name="Slide Number Placeholder 4"/>
          <p:cNvSpPr>
            <a:spLocks noGrp="1"/>
          </p:cNvSpPr>
          <p:nvPr>
            <p:ph type="sldNum" sz="quarter" idx="12"/>
          </p:nvPr>
        </p:nvSpPr>
        <p:spPr/>
        <p:txBody>
          <a:bodyPr/>
          <a:lstStyle>
            <a:extLst/>
          </a:lstStyle>
          <a:p>
            <a:pPr>
              <a:defRPr/>
            </a:pPr>
            <a:fld id="{1FF23CE0-A7BA-44DD-B5DD-50C48A27FB95}" type="slidenum">
              <a:rPr lang="en-US" smtClean="0"/>
              <a:pPr>
                <a:defRPr/>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pPr>
              <a:defRPr/>
            </a:pPr>
            <a:fld id="{217256AB-E1A6-415D-9F21-A517C3C15B98}" type="datetime1">
              <a:rPr lang="en-US" smtClean="0"/>
              <a:pPr>
                <a:defRPr/>
              </a:pPr>
              <a:t>4/6/2020</a:t>
            </a:fld>
            <a:endParaRPr lang="en-US"/>
          </a:p>
        </p:txBody>
      </p:sp>
      <p:sp>
        <p:nvSpPr>
          <p:cNvPr id="3" name="Footer Placeholder 2"/>
          <p:cNvSpPr>
            <a:spLocks noGrp="1"/>
          </p:cNvSpPr>
          <p:nvPr>
            <p:ph type="ftr" sz="quarter" idx="11"/>
          </p:nvPr>
        </p:nvSpPr>
        <p:spPr/>
        <p:txBody>
          <a:bodyPr/>
          <a:lstStyle>
            <a:extLst/>
          </a:lstStyle>
          <a:p>
            <a:pPr>
              <a:defRPr/>
            </a:pPr>
            <a:r>
              <a:rPr lang="en-US" smtClean="0"/>
              <a:t>Author:RK</a:t>
            </a:r>
            <a:endParaRPr lang="en-US"/>
          </a:p>
        </p:txBody>
      </p:sp>
      <p:sp>
        <p:nvSpPr>
          <p:cNvPr id="4" name="Slide Number Placeholder 3"/>
          <p:cNvSpPr>
            <a:spLocks noGrp="1"/>
          </p:cNvSpPr>
          <p:nvPr>
            <p:ph type="sldNum" sz="quarter" idx="12"/>
          </p:nvPr>
        </p:nvSpPr>
        <p:spPr/>
        <p:txBody>
          <a:bodyPr/>
          <a:lstStyle>
            <a:extLst/>
          </a:lstStyle>
          <a:p>
            <a:pPr>
              <a:defRPr/>
            </a:pPr>
            <a:fld id="{331C3804-7DB4-49F8-98C7-D17834D2E298}"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pPr>
              <a:defRPr/>
            </a:pPr>
            <a:fld id="{A526942A-22AA-43F1-BB1B-25EDD8605733}" type="datetime1">
              <a:rPr lang="en-US" smtClean="0"/>
              <a:pPr>
                <a:defRPr/>
              </a:pPr>
              <a:t>4/6/2020</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pPr>
              <a:defRPr/>
            </a:pPr>
            <a:fld id="{5C23F445-A553-4D3F-BF04-A18E2120CA02}" type="slidenum">
              <a:rPr lang="en-US" smtClean="0"/>
              <a:pPr>
                <a:defRPr/>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pPr>
              <a:defRPr/>
            </a:pPr>
            <a:r>
              <a:rPr lang="en-US" smtClean="0"/>
              <a:t>Author:RK</a:t>
            </a:r>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pPr>
              <a:defRPr/>
            </a:pPr>
            <a:fld id="{44528B13-61B8-4B34-AE66-FAA20D62E9E3}" type="datetime1">
              <a:rPr lang="en-US" smtClean="0"/>
              <a:pPr>
                <a:defRPr/>
              </a:pPr>
              <a:t>4/6/2020</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pPr>
              <a:defRPr/>
            </a:pPr>
            <a:fld id="{5F7CE51B-D314-4748-A7FB-C6BBF3CC08C9}" type="slidenum">
              <a:rPr lang="en-US" smtClean="0"/>
              <a:pPr>
                <a:defRPr/>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pPr>
              <a:defRPr/>
            </a:pPr>
            <a:r>
              <a:rPr lang="en-US" smtClean="0"/>
              <a:t>Author:RK</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pPr>
              <a:defRPr/>
            </a:pPr>
            <a:r>
              <a:rPr lang="en-US" smtClean="0"/>
              <a:t>Author:RK</a:t>
            </a:r>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pPr>
              <a:defRPr/>
            </a:pPr>
            <a:fld id="{DA77A13B-D29E-4A31-9A3D-BDF778EEE264}" type="datetime1">
              <a:rPr lang="en-US" smtClean="0"/>
              <a:pPr>
                <a:defRPr/>
              </a:pPr>
              <a:t>4/6/2020</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pPr>
              <a:defRPr/>
            </a:pPr>
            <a:fld id="{1C30FFA0-8383-48F0-ABBC-CA0378A05A10}" type="slidenum">
              <a:rPr lang="en-US" smtClean="0"/>
              <a:pPr>
                <a:defRPr/>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4201" r:id="rId1"/>
    <p:sldLayoutId id="2147484202" r:id="rId2"/>
    <p:sldLayoutId id="2147484203" r:id="rId3"/>
    <p:sldLayoutId id="2147484204" r:id="rId4"/>
    <p:sldLayoutId id="2147484205" r:id="rId5"/>
    <p:sldLayoutId id="2147484206" r:id="rId6"/>
    <p:sldLayoutId id="2147484207" r:id="rId7"/>
    <p:sldLayoutId id="2147484208" r:id="rId8"/>
    <p:sldLayoutId id="2147484209" r:id="rId9"/>
    <p:sldLayoutId id="2147484210" r:id="rId10"/>
    <p:sldLayoutId id="2147484211" r:id="rId11"/>
  </p:sldLayoutIdLst>
  <p:hf hdr="0"/>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ctrTitle"/>
          </p:nvPr>
        </p:nvSpPr>
        <p:spPr>
          <a:xfrm>
            <a:off x="457200" y="304800"/>
            <a:ext cx="8229600" cy="3048000"/>
          </a:xfrm>
        </p:spPr>
        <p:txBody>
          <a:bodyPr>
            <a:normAutofit fontScale="90000"/>
          </a:bodyPr>
          <a:lstStyle/>
          <a:p>
            <a:pPr indent="457200" algn="ct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sz="3200" b="1" u="sng" smtClean="0">
                <a:solidFill>
                  <a:srgbClr val="FF0000"/>
                </a:solidFill>
              </a:rPr>
              <a:t/>
            </a:r>
            <a:br>
              <a:rPr sz="3200" b="1" u="sng" smtClean="0">
                <a:solidFill>
                  <a:srgbClr val="FF0000"/>
                </a:solidFill>
              </a:rPr>
            </a:br>
            <a:r>
              <a:rPr lang="en-US" sz="3200" b="1" u="sng" dirty="0" smtClean="0">
                <a:solidFill>
                  <a:srgbClr val="FF0000"/>
                </a:solidFill>
              </a:rPr>
              <a:t/>
            </a:r>
            <a:br>
              <a:rPr lang="en-US" sz="3200" b="1" u="sng" dirty="0" smtClean="0">
                <a:solidFill>
                  <a:srgbClr val="FF0000"/>
                </a:solidFill>
              </a:rPr>
            </a:br>
            <a:r>
              <a:rPr lang="en-US" sz="3200" u="sng" dirty="0" smtClean="0">
                <a:solidFill>
                  <a:srgbClr val="FF0000"/>
                </a:solidFill>
              </a:rPr>
              <a:t/>
            </a:r>
            <a:br>
              <a:rPr lang="en-US" sz="3200" u="sng" dirty="0" smtClean="0">
                <a:solidFill>
                  <a:srgbClr val="FF0000"/>
                </a:solidFill>
              </a:rPr>
            </a:br>
            <a:r>
              <a:rPr lang="en-US" sz="3200" u="sng" dirty="0" smtClean="0">
                <a:solidFill>
                  <a:srgbClr val="FF0000"/>
                </a:solidFill>
              </a:rPr>
              <a:t/>
            </a:r>
            <a:br>
              <a:rPr lang="en-US" sz="3200" u="sng" dirty="0" smtClean="0">
                <a:solidFill>
                  <a:srgbClr val="FF0000"/>
                </a:solidFill>
              </a:rPr>
            </a:br>
            <a:r>
              <a:rPr sz="4500" b="1" u="sng" smtClean="0">
                <a:solidFill>
                  <a:srgbClr val="FFFF00"/>
                </a:solidFill>
              </a:rPr>
              <a:t>WELCOME</a:t>
            </a:r>
            <a:r>
              <a:rPr sz="3200" smtClean="0"/>
              <a:t/>
            </a:r>
            <a:br>
              <a:rPr sz="3200" smtClean="0"/>
            </a:br>
            <a:r>
              <a:rPr sz="3000" b="1" smtClean="0">
                <a:solidFill>
                  <a:srgbClr val="FF0000"/>
                </a:solidFill>
              </a:rPr>
              <a:t>Class: B.Com – Part-1 </a:t>
            </a:r>
            <a:br>
              <a:rPr sz="3000" b="1" smtClean="0">
                <a:solidFill>
                  <a:srgbClr val="FF0000"/>
                </a:solidFill>
              </a:rPr>
            </a:br>
            <a:r>
              <a:rPr sz="3000" b="1" smtClean="0">
                <a:solidFill>
                  <a:srgbClr val="FF0000"/>
                </a:solidFill>
              </a:rPr>
              <a:t>Subject: Financial Accounting</a:t>
            </a:r>
            <a:r>
              <a:rPr sz="2800" smtClean="0"/>
              <a:t/>
            </a:r>
            <a:br>
              <a:rPr sz="2800" smtClean="0"/>
            </a:br>
            <a:r>
              <a:rPr sz="2800" b="1" smtClean="0">
                <a:solidFill>
                  <a:srgbClr val="FFFF00"/>
                </a:solidFill>
              </a:rPr>
              <a:t>TOPIC: </a:t>
            </a:r>
            <a:r>
              <a:rPr lang="en-US" sz="2800" b="1" dirty="0" smtClean="0">
                <a:solidFill>
                  <a:srgbClr val="FFFF00"/>
                </a:solidFill>
              </a:rPr>
              <a:t>PROFIT &amp; LOSS ACCOUNT</a:t>
            </a:r>
            <a:r>
              <a:rPr b="1" smtClean="0">
                <a:solidFill>
                  <a:srgbClr val="FFFF00"/>
                </a:solidFill>
              </a:rPr>
              <a:t/>
            </a:r>
            <a:br>
              <a:rPr b="1" smtClean="0">
                <a:solidFill>
                  <a:srgbClr val="FFFF00"/>
                </a:solidFill>
              </a:rPr>
            </a:br>
            <a:endParaRPr smtClean="0">
              <a:solidFill>
                <a:srgbClr val="FFFF00"/>
              </a:solidFill>
            </a:endParaRPr>
          </a:p>
        </p:txBody>
      </p:sp>
      <p:sp>
        <p:nvSpPr>
          <p:cNvPr id="6146" name="Subtitle 2"/>
          <p:cNvSpPr>
            <a:spLocks noGrp="1"/>
          </p:cNvSpPr>
          <p:nvPr>
            <p:ph type="subTitle" idx="1"/>
          </p:nvPr>
        </p:nvSpPr>
        <p:spPr>
          <a:xfrm>
            <a:off x="914400" y="2895600"/>
            <a:ext cx="6934200" cy="3200400"/>
          </a:xfrm>
        </p:spPr>
        <p:txBody>
          <a:bodyPr>
            <a:normAutofit/>
          </a:bodyPr>
          <a:lstStyle/>
          <a:p>
            <a:pPr eaLnBrk="1" hangingPunct="1"/>
            <a:endParaRPr lang="en-US" sz="4000" b="1" u="sng" dirty="0" smtClean="0"/>
          </a:p>
          <a:p>
            <a:pPr eaLnBrk="1" hangingPunct="1"/>
            <a:r>
              <a:rPr lang="en-US" sz="2700" b="1" u="sng" dirty="0" smtClean="0">
                <a:solidFill>
                  <a:schemeClr val="tx1"/>
                </a:solidFill>
              </a:rPr>
              <a:t>Prepared By</a:t>
            </a:r>
          </a:p>
          <a:p>
            <a:pPr eaLnBrk="1" hangingPunct="1">
              <a:spcBef>
                <a:spcPts val="200"/>
              </a:spcBef>
            </a:pPr>
            <a:r>
              <a:rPr lang="en-US" sz="2700" b="1" dirty="0" smtClean="0">
                <a:solidFill>
                  <a:schemeClr val="tx1"/>
                </a:solidFill>
              </a:rPr>
              <a:t> Dr. SHAHID IQBAL </a:t>
            </a:r>
          </a:p>
          <a:p>
            <a:pPr eaLnBrk="1" hangingPunct="1">
              <a:spcBef>
                <a:spcPts val="200"/>
              </a:spcBef>
            </a:pPr>
            <a:r>
              <a:rPr lang="en-US" sz="1800" b="1" dirty="0" smtClean="0">
                <a:solidFill>
                  <a:schemeClr val="tx1"/>
                </a:solidFill>
              </a:rPr>
              <a:t>Guest Faculty</a:t>
            </a:r>
          </a:p>
          <a:p>
            <a:pPr eaLnBrk="1" hangingPunct="1">
              <a:spcBef>
                <a:spcPts val="200"/>
              </a:spcBef>
            </a:pPr>
            <a:r>
              <a:rPr lang="en-US" sz="1800" b="1" dirty="0" smtClean="0">
                <a:solidFill>
                  <a:schemeClr val="tx1"/>
                </a:solidFill>
              </a:rPr>
              <a:t>Marwari College, </a:t>
            </a:r>
            <a:r>
              <a:rPr lang="en-US" sz="1800" b="1" dirty="0" err="1" smtClean="0">
                <a:solidFill>
                  <a:schemeClr val="tx1"/>
                </a:solidFill>
              </a:rPr>
              <a:t>Darbhanga</a:t>
            </a:r>
            <a:r>
              <a:rPr lang="en-US" sz="1800" b="1" dirty="0" smtClean="0">
                <a:solidFill>
                  <a:schemeClr val="tx1"/>
                </a:solidFill>
              </a:rPr>
              <a:t>,</a:t>
            </a:r>
          </a:p>
          <a:p>
            <a:pPr eaLnBrk="1" hangingPunct="1">
              <a:spcBef>
                <a:spcPts val="200"/>
              </a:spcBef>
            </a:pPr>
            <a:r>
              <a:rPr lang="en-US" sz="1800" b="1" dirty="0" smtClean="0">
                <a:solidFill>
                  <a:schemeClr val="tx1"/>
                </a:solidFill>
              </a:rPr>
              <a:t>Mobile No. and </a:t>
            </a:r>
            <a:r>
              <a:rPr lang="en-US" sz="1800" b="1" dirty="0" err="1" smtClean="0">
                <a:solidFill>
                  <a:schemeClr val="tx1"/>
                </a:solidFill>
              </a:rPr>
              <a:t>Whatsup</a:t>
            </a:r>
            <a:r>
              <a:rPr lang="en-US" sz="1800" b="1" dirty="0" smtClean="0">
                <a:solidFill>
                  <a:schemeClr val="tx1"/>
                </a:solidFill>
              </a:rPr>
              <a:t> No. : 7004160257</a:t>
            </a:r>
          </a:p>
          <a:p>
            <a:pPr eaLnBrk="1" hangingPunct="1">
              <a:spcBef>
                <a:spcPts val="200"/>
              </a:spcBef>
            </a:pPr>
            <a:r>
              <a:rPr lang="en-US" sz="1800" b="1" dirty="0" smtClean="0">
                <a:solidFill>
                  <a:schemeClr val="tx1"/>
                </a:solidFill>
              </a:rPr>
              <a:t>Email ID: shahidlnmu@gmail.com</a:t>
            </a:r>
          </a:p>
          <a:p>
            <a:pPr eaLnBrk="1" hangingPunct="1">
              <a:spcBef>
                <a:spcPts val="200"/>
              </a:spcBef>
            </a:pPr>
            <a:endParaRPr lang="en-US" sz="2500" b="1" dirty="0" smtClean="0">
              <a:solidFill>
                <a:schemeClr val="tx1"/>
              </a:solidFill>
            </a:endParaRPr>
          </a:p>
          <a:p>
            <a:pPr eaLnBrk="1" hangingPunct="1"/>
            <a:endParaRPr lang="en-US" b="1" dirty="0" smtClean="0"/>
          </a:p>
        </p:txBody>
      </p:sp>
      <p:sp>
        <p:nvSpPr>
          <p:cNvPr id="5" name="Slide Number Placeholder 4"/>
          <p:cNvSpPr>
            <a:spLocks noGrp="1"/>
          </p:cNvSpPr>
          <p:nvPr>
            <p:ph type="sldNum" sz="quarter" idx="11"/>
          </p:nvPr>
        </p:nvSpPr>
        <p:spPr/>
        <p:txBody>
          <a:bodyPr/>
          <a:lstStyle/>
          <a:p>
            <a:pPr>
              <a:defRPr/>
            </a:pPr>
            <a:fld id="{E4B983EA-4DB7-458D-B9AE-3F22BC91E938}" type="slidenum">
              <a:rPr lang="en-US"/>
              <a:pPr>
                <a:defRPr/>
              </a:pPr>
              <a:t>1</a:t>
            </a:fld>
            <a:endParaRPr lang="en-US" dirty="0"/>
          </a:p>
        </p:txBody>
      </p:sp>
    </p:spTree>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65234" y="533400"/>
            <a:ext cx="6477000" cy="914400"/>
          </a:xfrm>
        </p:spPr>
        <p:txBody>
          <a:bodyPr>
            <a:noAutofit/>
          </a:bodyPr>
          <a:lstStyle/>
          <a:p>
            <a:pPr algn="l"/>
            <a:r>
              <a:rPr lang="en-US" sz="2800" b="1" dirty="0" smtClean="0">
                <a:solidFill>
                  <a:srgbClr val="FF0000"/>
                </a:solidFill>
              </a:rPr>
              <a:t>PROFIT &amp; </a:t>
            </a:r>
            <a:r>
              <a:rPr lang="en-US" sz="2800" b="1" dirty="0" smtClean="0">
                <a:solidFill>
                  <a:srgbClr val="FF0000"/>
                </a:solidFill>
              </a:rPr>
              <a:t>LOSS ACCOUNT</a:t>
            </a:r>
            <a:r>
              <a:rPr lang="en-US" sz="2800" b="1" dirty="0" smtClean="0">
                <a:solidFill>
                  <a:srgbClr val="FF0000"/>
                </a:solidFill>
              </a:rPr>
              <a:t>:</a:t>
            </a:r>
            <a:br>
              <a:rPr lang="en-US" sz="2800" b="1" dirty="0" smtClean="0">
                <a:solidFill>
                  <a:srgbClr val="FF0000"/>
                </a:solidFill>
              </a:rPr>
            </a:br>
            <a:endParaRPr lang="en-US" sz="2800" b="1" dirty="0" smtClean="0">
              <a:solidFill>
                <a:srgbClr val="FF0000"/>
              </a:solidFill>
            </a:endParaRPr>
          </a:p>
        </p:txBody>
      </p:sp>
      <p:sp>
        <p:nvSpPr>
          <p:cNvPr id="19462" name="Content Placeholder 6"/>
          <p:cNvSpPr>
            <a:spLocks noGrp="1"/>
          </p:cNvSpPr>
          <p:nvPr>
            <p:ph idx="1"/>
          </p:nvPr>
        </p:nvSpPr>
        <p:spPr>
          <a:xfrm>
            <a:off x="381000" y="990600"/>
            <a:ext cx="8382000" cy="5410200"/>
          </a:xfrm>
        </p:spPr>
        <p:txBody>
          <a:bodyPr>
            <a:normAutofit fontScale="70000" lnSpcReduction="20000"/>
          </a:bodyPr>
          <a:lstStyle/>
          <a:p>
            <a:endParaRPr lang="en-US" b="1" dirty="0" smtClean="0"/>
          </a:p>
          <a:p>
            <a:endParaRPr lang="en-US" b="1" dirty="0" smtClean="0"/>
          </a:p>
          <a:p>
            <a:endParaRPr lang="en-US" b="1" dirty="0" smtClean="0"/>
          </a:p>
          <a:p>
            <a:pPr>
              <a:buNone/>
            </a:pPr>
            <a:r>
              <a:rPr lang="en-US" dirty="0" smtClean="0"/>
              <a:t>	After </a:t>
            </a:r>
            <a:r>
              <a:rPr lang="en-US" dirty="0" smtClean="0"/>
              <a:t>preparing a Trading Account, the next step is to prepare the Profit &amp; Loss Account. The Profit &amp; Loss Account is one of the financial statements. It shows the net results of the business operations during an accounting period. The Profit &amp; Loss A/c is prepared to ascertain the Net Profit earned or Net Loss incurred by the business entity as a result of business operations during an accounting period.</a:t>
            </a:r>
          </a:p>
          <a:p>
            <a:endParaRPr lang="en-US" b="1" dirty="0" smtClean="0"/>
          </a:p>
          <a:p>
            <a:r>
              <a:rPr lang="en-US" b="1" dirty="0" smtClean="0"/>
              <a:t>CONTENTS</a:t>
            </a:r>
            <a:r>
              <a:rPr lang="en-US" b="1" dirty="0" smtClean="0"/>
              <a:t>:</a:t>
            </a:r>
            <a:endParaRPr lang="en-US" dirty="0" smtClean="0"/>
          </a:p>
          <a:p>
            <a:pPr>
              <a:buNone/>
            </a:pPr>
            <a:r>
              <a:rPr lang="en-US" dirty="0" smtClean="0"/>
              <a:t>	</a:t>
            </a:r>
          </a:p>
          <a:p>
            <a:pPr>
              <a:buNone/>
            </a:pPr>
            <a:r>
              <a:rPr lang="en-US" dirty="0" smtClean="0"/>
              <a:t>	</a:t>
            </a:r>
            <a:r>
              <a:rPr lang="en-US" dirty="0" smtClean="0"/>
              <a:t>All </a:t>
            </a:r>
            <a:r>
              <a:rPr lang="en-US" dirty="0" smtClean="0"/>
              <a:t>the indirect revenue expenses and losses (i.e., other than those shown on the debit side of the Trading Account) are shown on the debit side of the Profit &amp; Loss A/c, whereas all indirect revenue (i.e., other than those shown on the credit side of the Trading Account) are shown on the credit side of the Profit &amp; Loss A/c.</a:t>
            </a:r>
            <a:endParaRPr lang="en-US" dirty="0"/>
          </a:p>
        </p:txBody>
      </p:sp>
      <p:sp>
        <p:nvSpPr>
          <p:cNvPr id="6" name="Slide Number Placeholder 5"/>
          <p:cNvSpPr>
            <a:spLocks noGrp="1"/>
          </p:cNvSpPr>
          <p:nvPr>
            <p:ph type="sldNum" sz="quarter" idx="12"/>
          </p:nvPr>
        </p:nvSpPr>
        <p:spPr/>
        <p:txBody>
          <a:bodyPr>
            <a:normAutofit fontScale="92500" lnSpcReduction="20000"/>
          </a:bodyPr>
          <a:lstStyle/>
          <a:p>
            <a:pPr>
              <a:defRPr/>
            </a:pPr>
            <a:fld id="{BEFF15C5-7A37-4B5C-9F13-4DD073D7DC40}" type="slidenum">
              <a:rPr lang="en-US" smtClean="0"/>
              <a:pPr>
                <a:defRPr/>
              </a:pPr>
              <a:t>2</a:t>
            </a:fld>
            <a:endParaRPr lang="en-US" dirty="0"/>
          </a:p>
        </p:txBody>
      </p:sp>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65234" y="533400"/>
            <a:ext cx="6477000" cy="914400"/>
          </a:xfrm>
        </p:spPr>
        <p:txBody>
          <a:bodyPr>
            <a:noAutofit/>
          </a:bodyPr>
          <a:lstStyle/>
          <a:p>
            <a:pPr algn="l"/>
            <a:r>
              <a:rPr lang="en-US" sz="2800" b="1" dirty="0" smtClean="0">
                <a:solidFill>
                  <a:srgbClr val="FF0000"/>
                </a:solidFill>
              </a:rPr>
              <a:t>Features of Profit and Loss Account:</a:t>
            </a:r>
          </a:p>
        </p:txBody>
      </p:sp>
      <p:sp>
        <p:nvSpPr>
          <p:cNvPr id="19462" name="Content Placeholder 6"/>
          <p:cNvSpPr>
            <a:spLocks noGrp="1"/>
          </p:cNvSpPr>
          <p:nvPr>
            <p:ph idx="1"/>
          </p:nvPr>
        </p:nvSpPr>
        <p:spPr>
          <a:xfrm>
            <a:off x="381000" y="990600"/>
            <a:ext cx="8382000" cy="5410200"/>
          </a:xfrm>
        </p:spPr>
        <p:txBody>
          <a:bodyPr>
            <a:normAutofit fontScale="85000" lnSpcReduction="20000"/>
          </a:bodyPr>
          <a:lstStyle/>
          <a:p>
            <a:endParaRPr lang="en-US" dirty="0" smtClean="0"/>
          </a:p>
          <a:p>
            <a:endParaRPr lang="en-US" dirty="0" smtClean="0"/>
          </a:p>
          <a:p>
            <a:r>
              <a:rPr lang="en-US" dirty="0" smtClean="0"/>
              <a:t>This </a:t>
            </a:r>
            <a:r>
              <a:rPr lang="en-US" dirty="0" smtClean="0"/>
              <a:t>account is prepared on the last day of an account year in order to determine the net result of the business.</a:t>
            </a:r>
          </a:p>
          <a:p>
            <a:r>
              <a:rPr lang="en-US" dirty="0" smtClean="0"/>
              <a:t>It is second stage of the final accounts.</a:t>
            </a:r>
          </a:p>
          <a:p>
            <a:r>
              <a:rPr lang="en-US" dirty="0" smtClean="0"/>
              <a:t>Only indirect expenses and indirect revenues are shown in this account.</a:t>
            </a:r>
          </a:p>
          <a:p>
            <a:r>
              <a:rPr lang="en-US" dirty="0" smtClean="0"/>
              <a:t>It starts with the closing balance of the trading account i.e. gross profit or gross loss.</a:t>
            </a:r>
          </a:p>
          <a:p>
            <a:r>
              <a:rPr lang="en-US" dirty="0" smtClean="0"/>
              <a:t>All items of revenue concerning current year - whether received in cash or not - and all items of expenses - whether paid in cash or not - are considered in this account. But no item relating to past or next year is included in it.</a:t>
            </a:r>
            <a:endParaRPr lang="en-US" dirty="0"/>
          </a:p>
        </p:txBody>
      </p:sp>
      <p:sp>
        <p:nvSpPr>
          <p:cNvPr id="6" name="Slide Number Placeholder 5"/>
          <p:cNvSpPr>
            <a:spLocks noGrp="1"/>
          </p:cNvSpPr>
          <p:nvPr>
            <p:ph type="sldNum" sz="quarter" idx="12"/>
          </p:nvPr>
        </p:nvSpPr>
        <p:spPr/>
        <p:txBody>
          <a:bodyPr>
            <a:normAutofit fontScale="92500" lnSpcReduction="20000"/>
          </a:bodyPr>
          <a:lstStyle/>
          <a:p>
            <a:pPr>
              <a:defRPr/>
            </a:pPr>
            <a:fld id="{BEFF15C5-7A37-4B5C-9F13-4DD073D7DC40}" type="slidenum">
              <a:rPr lang="en-US" smtClean="0"/>
              <a:pPr>
                <a:defRPr/>
              </a:pPr>
              <a:t>3</a:t>
            </a:fld>
            <a:endParaRPr lang="en-US" dirty="0"/>
          </a:p>
        </p:txBody>
      </p:sp>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1000" y="609600"/>
            <a:ext cx="8229600" cy="762000"/>
          </a:xfrm>
        </p:spPr>
        <p:txBody>
          <a:bodyPr>
            <a:noAutofit/>
          </a:bodyPr>
          <a:lstStyle/>
          <a:p>
            <a:pPr algn="l"/>
            <a:r>
              <a:rPr lang="en-US" sz="2500" b="1" dirty="0" smtClean="0">
                <a:solidFill>
                  <a:srgbClr val="FF0000"/>
                </a:solidFill>
              </a:rPr>
              <a:t>PREPARATION </a:t>
            </a:r>
            <a:r>
              <a:rPr lang="en-US" sz="2500" b="1" dirty="0" smtClean="0">
                <a:solidFill>
                  <a:srgbClr val="FF0000"/>
                </a:solidFill>
              </a:rPr>
              <a:t>OF PROFIT &amp; LOSS </a:t>
            </a:r>
            <a:r>
              <a:rPr lang="en-US" sz="2500" b="1" dirty="0" smtClean="0">
                <a:solidFill>
                  <a:srgbClr val="FF0000"/>
                </a:solidFill>
              </a:rPr>
              <a:t>ACCOUNT:-</a:t>
            </a:r>
            <a:endParaRPr lang="en-US" sz="2500" b="1" dirty="0" smtClean="0">
              <a:solidFill>
                <a:srgbClr val="FF0000"/>
              </a:solidFill>
            </a:endParaRPr>
          </a:p>
        </p:txBody>
      </p:sp>
      <p:sp>
        <p:nvSpPr>
          <p:cNvPr id="19462" name="Content Placeholder 6"/>
          <p:cNvSpPr>
            <a:spLocks noGrp="1"/>
          </p:cNvSpPr>
          <p:nvPr>
            <p:ph idx="1"/>
          </p:nvPr>
        </p:nvSpPr>
        <p:spPr>
          <a:xfrm>
            <a:off x="381000" y="990600"/>
            <a:ext cx="8382000" cy="5410200"/>
          </a:xfrm>
        </p:spPr>
        <p:txBody>
          <a:bodyPr>
            <a:normAutofit fontScale="85000" lnSpcReduction="10000"/>
          </a:bodyPr>
          <a:lstStyle/>
          <a:p>
            <a:pPr>
              <a:buNone/>
            </a:pPr>
            <a:endParaRPr lang="en-US" sz="3200" dirty="0" smtClean="0"/>
          </a:p>
          <a:p>
            <a:pPr>
              <a:buNone/>
            </a:pPr>
            <a:r>
              <a:rPr lang="en-US" sz="3600" dirty="0" smtClean="0"/>
              <a:t>	</a:t>
            </a:r>
            <a:r>
              <a:rPr lang="en-US" sz="2400" dirty="0" smtClean="0"/>
              <a:t> 	</a:t>
            </a:r>
            <a:endParaRPr lang="en-US" sz="2000" dirty="0" smtClean="0"/>
          </a:p>
          <a:p>
            <a:r>
              <a:rPr lang="en-US" sz="2000" dirty="0" smtClean="0"/>
              <a:t>The preparation of the Profit &amp; Loss Account requires (a) to bring down the gross profit/loss and (b) to pass the necessary entries to transfer the balances of accounts of all the concerned items to the Profit and Loss Account. The entries required for such transfer called closing entries since such entries will close the accounts of all the concerned items and the Profit &amp; Loss A/c is closed by the transferring its balance to the Capital account of proprietor or partners.</a:t>
            </a:r>
          </a:p>
          <a:p>
            <a:endParaRPr lang="en-US" sz="2000" dirty="0" smtClean="0"/>
          </a:p>
          <a:p>
            <a:r>
              <a:rPr lang="en-US" sz="2000" dirty="0" smtClean="0"/>
              <a:t>The particulars required for the </a:t>
            </a:r>
            <a:r>
              <a:rPr lang="en-US" sz="2000" i="1" dirty="0" smtClean="0"/>
              <a:t>preparation of profit and loss account</a:t>
            </a:r>
            <a:r>
              <a:rPr lang="en-US" sz="2000" dirty="0" smtClean="0"/>
              <a:t> are available from the trial balance. Only indirect expenses and indirect revenues are considered in it. This account starts from the result of trading account (gross profit or gross loss). Gross profit is shown on the credit side of the profit and loss account and gross loss is shown on the debit side of this account. All indirect expenses are transferred on the debit side of this account and all indirect revenues on credit side.  If the total of the credit side exceeds the debit side, the result is "net profit" and if the total of the debit side exceeds the total of the credit side, the result is net loss. As the net profit or net loss of a certain accounting period is determined through profit and loss account</a:t>
            </a:r>
            <a:endParaRPr lang="en-US" sz="2000" dirty="0" smtClean="0"/>
          </a:p>
          <a:p>
            <a:pPr lvl="0"/>
            <a:endParaRPr lang="en-US" sz="2400" dirty="0" smtClean="0"/>
          </a:p>
          <a:p>
            <a:pPr algn="just">
              <a:buNone/>
            </a:pPr>
            <a:endParaRPr lang="en-US" sz="3100" dirty="0" smtClean="0"/>
          </a:p>
          <a:p>
            <a:endParaRPr lang="en-US" sz="3000" dirty="0" smtClean="0"/>
          </a:p>
          <a:p>
            <a:endParaRPr lang="en-US" sz="2800" dirty="0" smtClean="0"/>
          </a:p>
          <a:p>
            <a:endParaRPr lang="en-US" sz="2800" dirty="0"/>
          </a:p>
        </p:txBody>
      </p:sp>
      <p:sp>
        <p:nvSpPr>
          <p:cNvPr id="6" name="Slide Number Placeholder 5"/>
          <p:cNvSpPr>
            <a:spLocks noGrp="1"/>
          </p:cNvSpPr>
          <p:nvPr>
            <p:ph type="sldNum" sz="quarter" idx="12"/>
          </p:nvPr>
        </p:nvSpPr>
        <p:spPr/>
        <p:txBody>
          <a:bodyPr>
            <a:normAutofit fontScale="92500" lnSpcReduction="20000"/>
          </a:bodyPr>
          <a:lstStyle/>
          <a:p>
            <a:pPr>
              <a:defRPr/>
            </a:pPr>
            <a:fld id="{BEFF15C5-7A37-4B5C-9F13-4DD073D7DC40}" type="slidenum">
              <a:rPr lang="en-US" smtClean="0"/>
              <a:pPr>
                <a:defRPr/>
              </a:pPr>
              <a:t>4</a:t>
            </a:fld>
            <a:endParaRPr lang="en-US" dirty="0"/>
          </a:p>
        </p:txBody>
      </p:sp>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normAutofit fontScale="92500" lnSpcReduction="20000"/>
          </a:bodyPr>
          <a:lstStyle/>
          <a:p>
            <a:pPr>
              <a:defRPr/>
            </a:pPr>
            <a:fld id="{BEFF15C5-7A37-4B5C-9F13-4DD073D7DC40}" type="slidenum">
              <a:rPr lang="en-US" smtClean="0"/>
              <a:pPr>
                <a:defRPr/>
              </a:pPr>
              <a:t>5</a:t>
            </a:fld>
            <a:endParaRPr lang="en-US" dirty="0"/>
          </a:p>
        </p:txBody>
      </p:sp>
      <p:sp>
        <p:nvSpPr>
          <p:cNvPr id="7169" name="Rectangle 1"/>
          <p:cNvSpPr>
            <a:spLocks noChangeArrowheads="1"/>
          </p:cNvSpPr>
          <p:nvPr/>
        </p:nvSpPr>
        <p:spPr bwMode="auto">
          <a:xfrm>
            <a:off x="304800" y="304801"/>
            <a:ext cx="86106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FORMAT OF PROFIT &amp; LOSS ACCOUNT</a:t>
            </a:r>
            <a:endParaRPr kumimoji="0" lang="en-US" sz="1500" b="1" i="0" u="none" strike="noStrike" cap="none" normalizeH="0" baseline="0" dirty="0" smtClean="0">
              <a:ln>
                <a:noFill/>
              </a:ln>
              <a:solidFill>
                <a:srgbClr val="FF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500" b="1" i="0" u="none"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As of…………..for the period ending on……………</a:t>
            </a:r>
            <a:endParaRPr kumimoji="0" lang="en-US" sz="1500" b="1" i="0" u="none" strike="noStrike" cap="none" normalizeH="0" baseline="0" dirty="0" smtClean="0">
              <a:ln>
                <a:noFill/>
              </a:ln>
              <a:solidFill>
                <a:srgbClr val="FF0000"/>
              </a:solidFill>
              <a:effectLst/>
              <a:latin typeface="Arial" pitchFamily="34" charset="0"/>
              <a:cs typeface="Arial" pitchFamily="34" charset="0"/>
            </a:endParaRPr>
          </a:p>
        </p:txBody>
      </p:sp>
      <p:graphicFrame>
        <p:nvGraphicFramePr>
          <p:cNvPr id="7" name="Table 6"/>
          <p:cNvGraphicFramePr>
            <a:graphicFrameLocks noGrp="1"/>
          </p:cNvGraphicFramePr>
          <p:nvPr/>
        </p:nvGraphicFramePr>
        <p:xfrm>
          <a:off x="381000" y="914400"/>
          <a:ext cx="8381999" cy="5834667"/>
        </p:xfrm>
        <a:graphic>
          <a:graphicData uri="http://schemas.openxmlformats.org/drawingml/2006/table">
            <a:tbl>
              <a:tblPr/>
              <a:tblGrid>
                <a:gridCol w="3540506"/>
                <a:gridCol w="650492"/>
                <a:gridCol w="3384485"/>
                <a:gridCol w="806516"/>
              </a:tblGrid>
              <a:tr h="324200">
                <a:tc>
                  <a:txBody>
                    <a:bodyPr/>
                    <a:lstStyle/>
                    <a:p>
                      <a:pPr marL="0" marR="0" algn="ctr">
                        <a:lnSpc>
                          <a:spcPct val="125000"/>
                        </a:lnSpc>
                        <a:spcBef>
                          <a:spcPts val="0"/>
                        </a:spcBef>
                        <a:spcAft>
                          <a:spcPts val="0"/>
                        </a:spcAft>
                      </a:pPr>
                      <a:r>
                        <a:rPr lang="en-US" sz="1200" b="1" dirty="0">
                          <a:latin typeface="Times New Roman"/>
                          <a:ea typeface="Times New Roman"/>
                        </a:rPr>
                        <a:t>Particulars</a:t>
                      </a:r>
                      <a:endParaRPr lang="en-US" sz="1200" dirty="0">
                        <a:latin typeface="Arial"/>
                        <a:ea typeface="Times New Roman"/>
                      </a:endParaRPr>
                    </a:p>
                  </a:txBody>
                  <a:tcPr marL="45926" marR="45926"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endParaRPr lang="en-US" sz="1200">
                        <a:latin typeface="Arial"/>
                        <a:ea typeface="Times New Roman"/>
                      </a:endParaRPr>
                    </a:p>
                  </a:txBody>
                  <a:tcPr marL="45926" marR="4592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r>
                        <a:rPr lang="en-US" sz="1200" b="1">
                          <a:latin typeface="Times New Roman"/>
                          <a:ea typeface="Times New Roman"/>
                        </a:rPr>
                        <a:t>Particulars</a:t>
                      </a:r>
                      <a:endParaRPr lang="en-US" sz="1200">
                        <a:latin typeface="Arial"/>
                        <a:ea typeface="Times New Roman"/>
                      </a:endParaRPr>
                    </a:p>
                  </a:txBody>
                  <a:tcPr marL="45926" marR="45926"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25000"/>
                        </a:lnSpc>
                        <a:spcBef>
                          <a:spcPts val="0"/>
                        </a:spcBef>
                        <a:spcAft>
                          <a:spcPts val="0"/>
                        </a:spcAft>
                      </a:pPr>
                      <a:endParaRPr lang="en-US" sz="1200">
                        <a:latin typeface="Arial"/>
                        <a:ea typeface="Times New Roman"/>
                      </a:endParaRPr>
                    </a:p>
                  </a:txBody>
                  <a:tcPr marL="45926" marR="45926"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83719">
                <a:tc rowSpan="2">
                  <a:txBody>
                    <a:bodyPr/>
                    <a:lstStyle/>
                    <a:p>
                      <a:pPr marL="0" marR="0">
                        <a:lnSpc>
                          <a:spcPct val="125000"/>
                        </a:lnSpc>
                        <a:spcBef>
                          <a:spcPts val="0"/>
                        </a:spcBef>
                        <a:spcAft>
                          <a:spcPts val="0"/>
                        </a:spcAft>
                      </a:pPr>
                      <a:r>
                        <a:rPr lang="en-US" sz="1200" b="1" dirty="0">
                          <a:latin typeface="Times New Roman"/>
                          <a:ea typeface="Times New Roman"/>
                        </a:rPr>
                        <a:t>To Gross Loss A/c transferred from Trading A/c.</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Salaries &amp; Wages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Rent, Rates &amp; Taxes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Fire Insurance Premium</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Repairs &amp; Maintenance</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Depreciation</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Audit Fees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Bank Charges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Legal Charges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Miscellaneous Charges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Discount Allowed</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Carriage Outward</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Freight Outward</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Commission </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Traveling Expenses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Entertainment Expenses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Sales Promotion Expenses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Advertisement &amp; Publicity</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Bad Debts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Packing Expenses</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Interest on Loan</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Loss by Theft</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Loss by Fire</a:t>
                      </a:r>
                      <a:endParaRPr lang="en-US" sz="1200" dirty="0">
                        <a:latin typeface="Arial"/>
                        <a:ea typeface="Times New Roman"/>
                      </a:endParaRPr>
                    </a:p>
                    <a:p>
                      <a:pPr marL="0" marR="0">
                        <a:lnSpc>
                          <a:spcPct val="125000"/>
                        </a:lnSpc>
                        <a:spcBef>
                          <a:spcPts val="0"/>
                        </a:spcBef>
                        <a:spcAft>
                          <a:spcPts val="0"/>
                        </a:spcAft>
                      </a:pPr>
                      <a:r>
                        <a:rPr lang="en-US" sz="1200" b="1" dirty="0">
                          <a:latin typeface="Times New Roman"/>
                          <a:ea typeface="Times New Roman"/>
                        </a:rPr>
                        <a:t>To Net Profit transferred to Capital A/c</a:t>
                      </a:r>
                      <a:endParaRPr lang="en-US" sz="1200" dirty="0">
                        <a:latin typeface="Arial"/>
                        <a:ea typeface="Times New Roman"/>
                      </a:endParaRPr>
                    </a:p>
                  </a:txBody>
                  <a:tcPr marL="45926" marR="45926"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spcBef>
                          <a:spcPts val="0"/>
                        </a:spcBef>
                        <a:spcAft>
                          <a:spcPts val="0"/>
                        </a:spcAft>
                      </a:pPr>
                      <a:endParaRPr lang="en-US" sz="1200">
                        <a:latin typeface="Arial"/>
                        <a:ea typeface="Times New Roman"/>
                      </a:endParaRPr>
                    </a:p>
                    <a:p>
                      <a:pPr marL="0" marR="0">
                        <a:spcBef>
                          <a:spcPts val="0"/>
                        </a:spcBef>
                        <a:spcAft>
                          <a:spcPts val="0"/>
                        </a:spcAft>
                      </a:pPr>
                      <a:r>
                        <a:rPr lang="en-US" sz="1200" b="1">
                          <a:latin typeface="Times New Roman"/>
                          <a:ea typeface="Times New Roman"/>
                        </a:rPr>
                        <a:t>xxx</a:t>
                      </a:r>
                      <a:endParaRPr lang="en-US" sz="1200">
                        <a:latin typeface="Arial"/>
                        <a:ea typeface="Times New Roman"/>
                      </a:endParaRPr>
                    </a:p>
                    <a:p>
                      <a:pPr marL="0" marR="0">
                        <a:spcBef>
                          <a:spcPts val="0"/>
                        </a:spcBef>
                        <a:spcAft>
                          <a:spcPts val="0"/>
                        </a:spcAft>
                      </a:pPr>
                      <a:r>
                        <a:rPr lang="en-US" sz="1200" b="1">
                          <a:latin typeface="Times New Roman"/>
                          <a:ea typeface="Times New Roman"/>
                        </a:rPr>
                        <a:t>xxx</a:t>
                      </a:r>
                      <a:endParaRPr lang="en-US" sz="1200">
                        <a:latin typeface="Arial"/>
                        <a:ea typeface="Times New Roman"/>
                      </a:endParaRPr>
                    </a:p>
                    <a:p>
                      <a:pPr marL="0" marR="0">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txBody>
                  <a:tcPr marL="45926" marR="45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0">
                        <a:lnSpc>
                          <a:spcPct val="125000"/>
                        </a:lnSpc>
                        <a:spcBef>
                          <a:spcPts val="0"/>
                        </a:spcBef>
                        <a:spcAft>
                          <a:spcPts val="0"/>
                        </a:spcAft>
                      </a:pPr>
                      <a:r>
                        <a:rPr lang="en-US" sz="1200" b="1">
                          <a:latin typeface="Times New Roman"/>
                          <a:ea typeface="Times New Roman"/>
                        </a:rPr>
                        <a:t>By Gross Profit A/c transferred from Trading A/c.</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By Interest Earned</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By Commission Earned</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By Rent Earned</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By Profit on of Fixed Assets</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By Income from Investments </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By of Scrap</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By Miscellaneous Income</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By Net Loss transferred to Capital A/c</a:t>
                      </a:r>
                      <a:endParaRPr lang="en-US" sz="1200">
                        <a:latin typeface="Arial"/>
                        <a:ea typeface="Times New Roman"/>
                      </a:endParaRPr>
                    </a:p>
                  </a:txBody>
                  <a:tcPr marL="45926" marR="459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p>
                      <a:pPr marL="0" marR="0">
                        <a:lnSpc>
                          <a:spcPct val="125000"/>
                        </a:lnSpc>
                        <a:spcBef>
                          <a:spcPts val="0"/>
                        </a:spcBef>
                        <a:spcAft>
                          <a:spcPts val="0"/>
                        </a:spcAft>
                      </a:pPr>
                      <a:r>
                        <a:rPr lang="en-US" sz="1200" b="1">
                          <a:latin typeface="Times New Roman"/>
                          <a:ea typeface="Times New Roman"/>
                        </a:rPr>
                        <a:t>xxx</a:t>
                      </a:r>
                      <a:endParaRPr lang="en-US" sz="1200">
                        <a:latin typeface="Arial"/>
                        <a:ea typeface="Times New Roman"/>
                      </a:endParaRPr>
                    </a:p>
                  </a:txBody>
                  <a:tcPr marL="45926" marR="45926"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54682">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nSpc>
                          <a:spcPct val="125000"/>
                        </a:lnSpc>
                        <a:spcBef>
                          <a:spcPts val="0"/>
                        </a:spcBef>
                        <a:spcAft>
                          <a:spcPts val="0"/>
                        </a:spcAft>
                      </a:pPr>
                      <a:endParaRPr lang="en-US" sz="1200" dirty="0">
                        <a:latin typeface="Arial"/>
                        <a:ea typeface="Times New Roman"/>
                      </a:endParaRPr>
                    </a:p>
                  </a:txBody>
                  <a:tcPr marL="45926" marR="45926"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331C3804-7DB4-49F8-98C7-D17834D2E298}" type="slidenum">
              <a:rPr lang="en-US" smtClean="0"/>
              <a:pPr>
                <a:defRPr/>
              </a:pPr>
              <a:t>6</a:t>
            </a:fld>
            <a:endParaRPr lang="en-US"/>
          </a:p>
        </p:txBody>
      </p:sp>
      <p:graphicFrame>
        <p:nvGraphicFramePr>
          <p:cNvPr id="5" name="Table 4"/>
          <p:cNvGraphicFramePr>
            <a:graphicFrameLocks noGrp="1"/>
          </p:cNvGraphicFramePr>
          <p:nvPr/>
        </p:nvGraphicFramePr>
        <p:xfrm>
          <a:off x="304800" y="990599"/>
          <a:ext cx="8305799" cy="5519491"/>
        </p:xfrm>
        <a:graphic>
          <a:graphicData uri="http://schemas.openxmlformats.org/drawingml/2006/table">
            <a:tbl>
              <a:tblPr/>
              <a:tblGrid>
                <a:gridCol w="366764"/>
                <a:gridCol w="3526579"/>
                <a:gridCol w="338551"/>
                <a:gridCol w="4073905"/>
              </a:tblGrid>
              <a:tr h="300567">
                <a:tc>
                  <a:txBody>
                    <a:bodyPr/>
                    <a:lstStyle/>
                    <a:p>
                      <a:pPr algn="ctr"/>
                      <a:r>
                        <a:rPr lang="en-US" sz="1800" dirty="0"/>
                        <a:t> </a:t>
                      </a:r>
                    </a:p>
                  </a:txBody>
                  <a:tcPr marL="56444" marR="56444" marT="28222" marB="28222" anchor="ctr">
                    <a:lnL>
                      <a:noFill/>
                    </a:lnL>
                    <a:lnR>
                      <a:noFill/>
                    </a:lnR>
                    <a:lnT>
                      <a:noFill/>
                    </a:lnT>
                    <a:lnB>
                      <a:noFill/>
                    </a:lnB>
                  </a:tcPr>
                </a:tc>
                <a:tc>
                  <a:txBody>
                    <a:bodyPr/>
                    <a:lstStyle/>
                    <a:p>
                      <a:pPr algn="ctr"/>
                      <a:r>
                        <a:rPr lang="en-US" sz="1800" b="1">
                          <a:solidFill>
                            <a:srgbClr val="FF6600"/>
                          </a:solidFill>
                        </a:rPr>
                        <a:t>Trading Account</a:t>
                      </a:r>
                    </a:p>
                  </a:txBody>
                  <a:tcPr marL="56444" marR="56444" marT="28222" marB="28222" anchor="ctr">
                    <a:lnL>
                      <a:noFill/>
                    </a:lnL>
                    <a:lnR>
                      <a:noFill/>
                    </a:lnR>
                    <a:lnT>
                      <a:noFill/>
                    </a:lnT>
                    <a:lnB>
                      <a:noFill/>
                    </a:lnB>
                  </a:tcPr>
                </a:tc>
                <a:tc>
                  <a:txBody>
                    <a:bodyPr/>
                    <a:lstStyle/>
                    <a:p>
                      <a:pPr algn="ctr"/>
                      <a:r>
                        <a:rPr lang="en-US" sz="1800"/>
                        <a:t> </a:t>
                      </a:r>
                    </a:p>
                  </a:txBody>
                  <a:tcPr marL="56444" marR="56444" marT="28222" marB="28222" anchor="ctr">
                    <a:lnL>
                      <a:noFill/>
                    </a:lnL>
                    <a:lnR>
                      <a:noFill/>
                    </a:lnR>
                    <a:lnT>
                      <a:noFill/>
                    </a:lnT>
                    <a:lnB>
                      <a:noFill/>
                    </a:lnB>
                  </a:tcPr>
                </a:tc>
                <a:tc>
                  <a:txBody>
                    <a:bodyPr/>
                    <a:lstStyle/>
                    <a:p>
                      <a:pPr algn="ctr"/>
                      <a:r>
                        <a:rPr lang="en-US" sz="1800" b="1">
                          <a:solidFill>
                            <a:srgbClr val="FF6600"/>
                          </a:solidFill>
                        </a:rPr>
                        <a:t>Profit and Loss Account</a:t>
                      </a:r>
                    </a:p>
                  </a:txBody>
                  <a:tcPr marL="56444" marR="56444" marT="28222" marB="28222" anchor="ctr">
                    <a:lnL>
                      <a:noFill/>
                    </a:lnL>
                    <a:lnR>
                      <a:noFill/>
                    </a:lnR>
                    <a:lnT>
                      <a:noFill/>
                    </a:lnT>
                    <a:lnB>
                      <a:noFill/>
                    </a:lnB>
                  </a:tcPr>
                </a:tc>
              </a:tr>
              <a:tr h="525991">
                <a:tc>
                  <a:txBody>
                    <a:bodyPr/>
                    <a:lstStyle/>
                    <a:p>
                      <a:pPr algn="ctr"/>
                      <a:r>
                        <a:rPr lang="en-US" sz="1800"/>
                        <a:t>1</a:t>
                      </a:r>
                    </a:p>
                  </a:txBody>
                  <a:tcPr marL="56444" marR="56444" marT="28222" marB="28222" anchor="ctr">
                    <a:lnL>
                      <a:noFill/>
                    </a:lnL>
                    <a:lnR>
                      <a:noFill/>
                    </a:lnR>
                    <a:lnT>
                      <a:noFill/>
                    </a:lnT>
                    <a:lnB>
                      <a:noFill/>
                    </a:lnB>
                  </a:tcPr>
                </a:tc>
                <a:tc>
                  <a:txBody>
                    <a:bodyPr/>
                    <a:lstStyle/>
                    <a:p>
                      <a:r>
                        <a:rPr lang="en-US" sz="1800" dirty="0"/>
                        <a:t>It is the first stage of final accounts.</a:t>
                      </a:r>
                    </a:p>
                  </a:txBody>
                  <a:tcPr marL="56444" marR="56444" marT="28222" marB="28222" anchor="ctr">
                    <a:lnL>
                      <a:noFill/>
                    </a:lnL>
                    <a:lnR>
                      <a:noFill/>
                    </a:lnR>
                    <a:lnT>
                      <a:noFill/>
                    </a:lnT>
                    <a:lnB>
                      <a:noFill/>
                    </a:lnB>
                  </a:tcPr>
                </a:tc>
                <a:tc>
                  <a:txBody>
                    <a:bodyPr/>
                    <a:lstStyle/>
                    <a:p>
                      <a:pPr algn="ctr"/>
                      <a:r>
                        <a:rPr lang="en-US" sz="1800"/>
                        <a:t>1</a:t>
                      </a:r>
                    </a:p>
                  </a:txBody>
                  <a:tcPr marL="56444" marR="56444" marT="28222" marB="28222" anchor="ctr">
                    <a:lnL>
                      <a:noFill/>
                    </a:lnL>
                    <a:lnR>
                      <a:noFill/>
                    </a:lnR>
                    <a:lnT>
                      <a:noFill/>
                    </a:lnT>
                    <a:lnB>
                      <a:noFill/>
                    </a:lnB>
                  </a:tcPr>
                </a:tc>
                <a:tc>
                  <a:txBody>
                    <a:bodyPr/>
                    <a:lstStyle/>
                    <a:p>
                      <a:r>
                        <a:rPr lang="en-US" sz="1800"/>
                        <a:t>It is the second stage of the final accounts.</a:t>
                      </a:r>
                    </a:p>
                  </a:txBody>
                  <a:tcPr marL="56444" marR="56444" marT="28222" marB="28222" anchor="ctr">
                    <a:lnL>
                      <a:noFill/>
                    </a:lnL>
                    <a:lnR>
                      <a:noFill/>
                    </a:lnR>
                    <a:lnT>
                      <a:noFill/>
                    </a:lnT>
                    <a:lnB>
                      <a:noFill/>
                    </a:lnB>
                  </a:tcPr>
                </a:tc>
              </a:tr>
              <a:tr h="976842">
                <a:tc>
                  <a:txBody>
                    <a:bodyPr/>
                    <a:lstStyle/>
                    <a:p>
                      <a:pPr algn="ctr"/>
                      <a:r>
                        <a:rPr lang="en-US" sz="1800"/>
                        <a:t>2</a:t>
                      </a:r>
                    </a:p>
                  </a:txBody>
                  <a:tcPr marL="56444" marR="56444" marT="28222" marB="28222" anchor="ctr">
                    <a:lnL>
                      <a:noFill/>
                    </a:lnL>
                    <a:lnR>
                      <a:noFill/>
                    </a:lnR>
                    <a:lnT>
                      <a:noFill/>
                    </a:lnT>
                    <a:lnB>
                      <a:noFill/>
                    </a:lnB>
                  </a:tcPr>
                </a:tc>
                <a:tc>
                  <a:txBody>
                    <a:bodyPr/>
                    <a:lstStyle/>
                    <a:p>
                      <a:r>
                        <a:rPr lang="en-US" sz="1800" dirty="0"/>
                        <a:t>It shows the gross result (gross profit or gross loss) of the business.</a:t>
                      </a:r>
                    </a:p>
                  </a:txBody>
                  <a:tcPr marL="56444" marR="56444" marT="28222" marB="28222" anchor="ctr">
                    <a:lnL>
                      <a:noFill/>
                    </a:lnL>
                    <a:lnR>
                      <a:noFill/>
                    </a:lnR>
                    <a:lnT>
                      <a:noFill/>
                    </a:lnT>
                    <a:lnB>
                      <a:noFill/>
                    </a:lnB>
                  </a:tcPr>
                </a:tc>
                <a:tc>
                  <a:txBody>
                    <a:bodyPr/>
                    <a:lstStyle/>
                    <a:p>
                      <a:pPr algn="ctr"/>
                      <a:r>
                        <a:rPr lang="en-US" sz="1800"/>
                        <a:t>2</a:t>
                      </a:r>
                    </a:p>
                  </a:txBody>
                  <a:tcPr marL="56444" marR="56444" marT="28222" marB="28222" anchor="ctr">
                    <a:lnL>
                      <a:noFill/>
                    </a:lnL>
                    <a:lnR>
                      <a:noFill/>
                    </a:lnR>
                    <a:lnT>
                      <a:noFill/>
                    </a:lnT>
                    <a:lnB>
                      <a:noFill/>
                    </a:lnB>
                  </a:tcPr>
                </a:tc>
                <a:tc>
                  <a:txBody>
                    <a:bodyPr/>
                    <a:lstStyle/>
                    <a:p>
                      <a:r>
                        <a:rPr lang="en-US" sz="1800"/>
                        <a:t>It shows the net results (net profit or net loss) of the business.</a:t>
                      </a:r>
                    </a:p>
                  </a:txBody>
                  <a:tcPr marL="56444" marR="56444" marT="28222" marB="28222" anchor="ctr">
                    <a:lnL>
                      <a:noFill/>
                    </a:lnL>
                    <a:lnR>
                      <a:noFill/>
                    </a:lnR>
                    <a:lnT>
                      <a:noFill/>
                    </a:lnT>
                    <a:lnB>
                      <a:noFill/>
                    </a:lnB>
                  </a:tcPr>
                </a:tc>
              </a:tr>
              <a:tr h="1653117">
                <a:tc>
                  <a:txBody>
                    <a:bodyPr/>
                    <a:lstStyle/>
                    <a:p>
                      <a:pPr algn="ctr"/>
                      <a:r>
                        <a:rPr lang="en-US" sz="1800"/>
                        <a:t>3</a:t>
                      </a:r>
                    </a:p>
                  </a:txBody>
                  <a:tcPr marL="56444" marR="56444" marT="28222" marB="28222" anchor="ctr">
                    <a:lnL>
                      <a:noFill/>
                    </a:lnL>
                    <a:lnR>
                      <a:noFill/>
                    </a:lnR>
                    <a:lnT>
                      <a:noFill/>
                    </a:lnT>
                    <a:lnB>
                      <a:noFill/>
                    </a:lnB>
                  </a:tcPr>
                </a:tc>
                <a:tc>
                  <a:txBody>
                    <a:bodyPr/>
                    <a:lstStyle/>
                    <a:p>
                      <a:r>
                        <a:rPr lang="en-US" sz="1800"/>
                        <a:t>All direct expenses (expenses connected with purchase or production of goods) are considered in it.</a:t>
                      </a:r>
                    </a:p>
                  </a:txBody>
                  <a:tcPr marL="56444" marR="56444" marT="28222" marB="28222" anchor="ctr">
                    <a:lnL>
                      <a:noFill/>
                    </a:lnL>
                    <a:lnR>
                      <a:noFill/>
                    </a:lnR>
                    <a:lnT>
                      <a:noFill/>
                    </a:lnT>
                    <a:lnB>
                      <a:noFill/>
                    </a:lnB>
                  </a:tcPr>
                </a:tc>
                <a:tc>
                  <a:txBody>
                    <a:bodyPr/>
                    <a:lstStyle/>
                    <a:p>
                      <a:pPr algn="ctr"/>
                      <a:r>
                        <a:rPr lang="en-US" sz="1800"/>
                        <a:t>3</a:t>
                      </a:r>
                    </a:p>
                  </a:txBody>
                  <a:tcPr marL="56444" marR="56444" marT="28222" marB="28222" anchor="ctr">
                    <a:lnL>
                      <a:noFill/>
                    </a:lnL>
                    <a:lnR>
                      <a:noFill/>
                    </a:lnR>
                    <a:lnT>
                      <a:noFill/>
                    </a:lnT>
                    <a:lnB>
                      <a:noFill/>
                    </a:lnB>
                  </a:tcPr>
                </a:tc>
                <a:tc>
                  <a:txBody>
                    <a:bodyPr/>
                    <a:lstStyle/>
                    <a:p>
                      <a:r>
                        <a:rPr lang="en-US" sz="1800"/>
                        <a:t>All expenses connected with sales and administration (indirect expenses) of business are considered.</a:t>
                      </a:r>
                    </a:p>
                  </a:txBody>
                  <a:tcPr marL="56444" marR="56444" marT="28222" marB="28222" anchor="ctr">
                    <a:lnL>
                      <a:noFill/>
                    </a:lnL>
                    <a:lnR>
                      <a:noFill/>
                    </a:lnR>
                    <a:lnT>
                      <a:noFill/>
                    </a:lnT>
                    <a:lnB>
                      <a:noFill/>
                    </a:lnB>
                  </a:tcPr>
                </a:tc>
              </a:tr>
              <a:tr h="976842">
                <a:tc>
                  <a:txBody>
                    <a:bodyPr/>
                    <a:lstStyle/>
                    <a:p>
                      <a:pPr algn="ctr"/>
                      <a:r>
                        <a:rPr lang="en-US" sz="1800"/>
                        <a:t>4</a:t>
                      </a:r>
                    </a:p>
                  </a:txBody>
                  <a:tcPr marL="56444" marR="56444" marT="28222" marB="28222" anchor="ctr">
                    <a:lnL>
                      <a:noFill/>
                    </a:lnL>
                    <a:lnR>
                      <a:noFill/>
                    </a:lnR>
                    <a:lnT>
                      <a:noFill/>
                    </a:lnT>
                    <a:lnB>
                      <a:noFill/>
                    </a:lnB>
                  </a:tcPr>
                </a:tc>
                <a:tc>
                  <a:txBody>
                    <a:bodyPr/>
                    <a:lstStyle/>
                    <a:p>
                      <a:r>
                        <a:rPr lang="en-US" sz="1800"/>
                        <a:t>It does not start with the balance of any account.</a:t>
                      </a:r>
                    </a:p>
                  </a:txBody>
                  <a:tcPr marL="56444" marR="56444" marT="28222" marB="28222" anchor="ctr">
                    <a:lnL>
                      <a:noFill/>
                    </a:lnL>
                    <a:lnR>
                      <a:noFill/>
                    </a:lnR>
                    <a:lnT>
                      <a:noFill/>
                    </a:lnT>
                    <a:lnB>
                      <a:noFill/>
                    </a:lnB>
                  </a:tcPr>
                </a:tc>
                <a:tc>
                  <a:txBody>
                    <a:bodyPr/>
                    <a:lstStyle/>
                    <a:p>
                      <a:pPr algn="ctr"/>
                      <a:r>
                        <a:rPr lang="en-US" sz="1800"/>
                        <a:t>4</a:t>
                      </a:r>
                    </a:p>
                  </a:txBody>
                  <a:tcPr marL="56444" marR="56444" marT="28222" marB="28222" anchor="ctr">
                    <a:lnL>
                      <a:noFill/>
                    </a:lnL>
                    <a:lnR>
                      <a:noFill/>
                    </a:lnR>
                    <a:lnT>
                      <a:noFill/>
                    </a:lnT>
                    <a:lnB>
                      <a:noFill/>
                    </a:lnB>
                  </a:tcPr>
                </a:tc>
                <a:tc>
                  <a:txBody>
                    <a:bodyPr/>
                    <a:lstStyle/>
                    <a:p>
                      <a:r>
                        <a:rPr lang="en-US" sz="1800"/>
                        <a:t>It always starts with the balance of a trading account (gross profit or gross loss).</a:t>
                      </a:r>
                    </a:p>
                  </a:txBody>
                  <a:tcPr marL="56444" marR="56444" marT="28222" marB="28222" anchor="ctr">
                    <a:lnL>
                      <a:noFill/>
                    </a:lnL>
                    <a:lnR>
                      <a:noFill/>
                    </a:lnR>
                    <a:lnT>
                      <a:noFill/>
                    </a:lnT>
                    <a:lnB>
                      <a:noFill/>
                    </a:lnB>
                  </a:tcPr>
                </a:tc>
              </a:tr>
              <a:tr h="976842">
                <a:tc>
                  <a:txBody>
                    <a:bodyPr/>
                    <a:lstStyle/>
                    <a:p>
                      <a:pPr algn="ctr"/>
                      <a:r>
                        <a:rPr lang="en-US" sz="1800"/>
                        <a:t>5</a:t>
                      </a:r>
                    </a:p>
                  </a:txBody>
                  <a:tcPr marL="56444" marR="56444" marT="28222" marB="28222" anchor="ctr">
                    <a:lnL>
                      <a:noFill/>
                    </a:lnL>
                    <a:lnR>
                      <a:noFill/>
                    </a:lnR>
                    <a:lnT>
                      <a:noFill/>
                    </a:lnT>
                    <a:lnB>
                      <a:noFill/>
                    </a:lnB>
                  </a:tcPr>
                </a:tc>
                <a:tc>
                  <a:txBody>
                    <a:bodyPr/>
                    <a:lstStyle/>
                    <a:p>
                      <a:r>
                        <a:rPr lang="en-US" sz="1800"/>
                        <a:t>Its balance (G.P or G.L) is transferred to profit and loss account.</a:t>
                      </a:r>
                    </a:p>
                  </a:txBody>
                  <a:tcPr marL="56444" marR="56444" marT="28222" marB="28222" anchor="ctr">
                    <a:lnL>
                      <a:noFill/>
                    </a:lnL>
                    <a:lnR>
                      <a:noFill/>
                    </a:lnR>
                    <a:lnT>
                      <a:noFill/>
                    </a:lnT>
                    <a:lnB>
                      <a:noFill/>
                    </a:lnB>
                  </a:tcPr>
                </a:tc>
                <a:tc>
                  <a:txBody>
                    <a:bodyPr/>
                    <a:lstStyle/>
                    <a:p>
                      <a:pPr algn="ctr"/>
                      <a:r>
                        <a:rPr lang="en-US" sz="1800"/>
                        <a:t>5</a:t>
                      </a:r>
                    </a:p>
                  </a:txBody>
                  <a:tcPr marL="56444" marR="56444" marT="28222" marB="28222" anchor="ctr">
                    <a:lnL>
                      <a:noFill/>
                    </a:lnL>
                    <a:lnR>
                      <a:noFill/>
                    </a:lnR>
                    <a:lnT>
                      <a:noFill/>
                    </a:lnT>
                    <a:lnB>
                      <a:noFill/>
                    </a:lnB>
                  </a:tcPr>
                </a:tc>
                <a:tc>
                  <a:txBody>
                    <a:bodyPr/>
                    <a:lstStyle/>
                    <a:p>
                      <a:r>
                        <a:rPr lang="en-US" sz="1800" dirty="0"/>
                        <a:t>Its balance (N.P or N.L) is transferred to capital account in balance sheet.</a:t>
                      </a:r>
                    </a:p>
                  </a:txBody>
                  <a:tcPr marL="56444" marR="56444" marT="28222" marB="28222" anchor="ctr">
                    <a:lnL>
                      <a:noFill/>
                    </a:lnL>
                    <a:lnR>
                      <a:noFill/>
                    </a:lnR>
                    <a:lnT>
                      <a:noFill/>
                    </a:lnT>
                    <a:lnB>
                      <a:noFill/>
                    </a:lnB>
                  </a:tcPr>
                </a:tc>
              </a:tr>
            </a:tbl>
          </a:graphicData>
        </a:graphic>
      </p:graphicFrame>
      <p:sp>
        <p:nvSpPr>
          <p:cNvPr id="7" name="Rectangle 6"/>
          <p:cNvSpPr/>
          <p:nvPr/>
        </p:nvSpPr>
        <p:spPr>
          <a:xfrm>
            <a:off x="228600" y="468868"/>
            <a:ext cx="8610600" cy="369332"/>
          </a:xfrm>
          <a:prstGeom prst="rect">
            <a:avLst/>
          </a:prstGeom>
        </p:spPr>
        <p:txBody>
          <a:bodyPr wrap="square">
            <a:spAutoFit/>
          </a:bodyPr>
          <a:lstStyle/>
          <a:p>
            <a:pPr lvl="0" algn="ctr"/>
            <a:r>
              <a:rPr lang="en-US" b="1" dirty="0" smtClean="0">
                <a:solidFill>
                  <a:srgbClr val="FF0000"/>
                </a:solidFill>
                <a:latin typeface="Verdana" pitchFamily="34" charset="0"/>
                <a:cs typeface="Arial" pitchFamily="34" charset="0"/>
              </a:rPr>
              <a:t>Difference </a:t>
            </a:r>
            <a:r>
              <a:rPr lang="en-US" b="1" dirty="0" smtClean="0">
                <a:solidFill>
                  <a:srgbClr val="FF0000"/>
                </a:solidFill>
                <a:latin typeface="Verdana" pitchFamily="34" charset="0"/>
                <a:cs typeface="Arial" pitchFamily="34" charset="0"/>
              </a:rPr>
              <a:t>between trading account and profit and loss account:</a:t>
            </a:r>
            <a:endParaRPr lang="en-US" sz="1400" b="1" dirty="0" smtClean="0">
              <a:solidFill>
                <a:srgbClr val="FF0000"/>
              </a:solidFill>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362200"/>
            <a:ext cx="7772400" cy="1143000"/>
          </a:xfrm>
        </p:spPr>
        <p:txBody>
          <a:bodyPr/>
          <a:lstStyle/>
          <a:p>
            <a:pPr algn="ctr"/>
            <a:r>
              <a:rPr lang="en-US" sz="5000" dirty="0" smtClean="0">
                <a:solidFill>
                  <a:srgbClr val="FF0000"/>
                </a:solidFill>
              </a:rPr>
              <a:t>Thank You</a:t>
            </a:r>
            <a:endParaRPr lang="en-US" sz="5000" dirty="0">
              <a:solidFill>
                <a:srgbClr val="FF0000"/>
              </a:solidFill>
            </a:endParaRPr>
          </a:p>
        </p:txBody>
      </p:sp>
      <p:sp>
        <p:nvSpPr>
          <p:cNvPr id="5" name="Slide Number Placeholder 4"/>
          <p:cNvSpPr>
            <a:spLocks noGrp="1"/>
          </p:cNvSpPr>
          <p:nvPr>
            <p:ph type="sldNum" sz="quarter" idx="12"/>
          </p:nvPr>
        </p:nvSpPr>
        <p:spPr/>
        <p:txBody>
          <a:bodyPr>
            <a:normAutofit fontScale="92500" lnSpcReduction="20000"/>
          </a:bodyPr>
          <a:lstStyle/>
          <a:p>
            <a:pPr>
              <a:defRPr/>
            </a:pPr>
            <a:fld id="{1FF23CE0-A7BA-44DD-B5DD-50C48A27FB95}" type="slidenum">
              <a:rPr lang="en-US" smtClean="0"/>
              <a:pPr>
                <a:defRPr/>
              </a:pPr>
              <a:t>7</a:t>
            </a:fld>
            <a:endParaRPr lang="en-US"/>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3944</TotalTime>
  <Words>517</Words>
  <Application>Microsoft Office PowerPoint</Application>
  <PresentationFormat>On-screen Show (4:3)</PresentationFormat>
  <Paragraphs>138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Foundry</vt:lpstr>
      <vt:lpstr>       WELCOME Class: B.Com – Part-1  Subject: Financial Accounting TOPIC: PROFIT &amp; LOSS ACCOUNT </vt:lpstr>
      <vt:lpstr>PROFIT &amp; LOSS ACCOUNT: </vt:lpstr>
      <vt:lpstr>Features of Profit and Loss Account:</vt:lpstr>
      <vt:lpstr>PREPARATION OF PROFIT &amp; LOSS ACCOUNT:-</vt:lpstr>
      <vt:lpstr>Slide 5</vt:lpstr>
      <vt:lpstr>Slide 6</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hp</cp:lastModifiedBy>
  <cp:revision>345</cp:revision>
  <dcterms:created xsi:type="dcterms:W3CDTF">2011-08-23T10:02:56Z</dcterms:created>
  <dcterms:modified xsi:type="dcterms:W3CDTF">2020-04-06T07:40:42Z</dcterms:modified>
</cp:coreProperties>
</file>